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24384000" cy="13716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MasterSlide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ster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ster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ster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ster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"/>
          <p:cNvSpPr/>
          <p:nvPr/>
        </p:nvSpPr>
        <p:spPr>
          <a:xfrm>
            <a:off x="952560" y="13004640"/>
            <a:ext cx="22478760" cy="0"/>
          </a:xfrm>
          <a:prstGeom prst="line">
            <a:avLst/>
          </a:prstGeom>
          <a:ln w="76320">
            <a:solidFill>
              <a:srgbClr val="43434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28160" rIns="128160" tIns="-83160" bIns="-83160" anchor="t">
            <a:noAutofit/>
          </a:bodyPr>
          <a:p>
            <a:endParaRPr b="0" lang="de-DE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"/>
          <p:cNvSpPr/>
          <p:nvPr/>
        </p:nvSpPr>
        <p:spPr>
          <a:xfrm>
            <a:off x="952560" y="711360"/>
            <a:ext cx="22478760" cy="0"/>
          </a:xfrm>
          <a:prstGeom prst="line">
            <a:avLst/>
          </a:prstGeom>
          <a:ln w="12600">
            <a:solidFill>
              <a:srgbClr val="43434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6120" rIns="96120" tIns="-51120" bIns="-51120" anchor="t">
            <a:noAutofit/>
          </a:bodyPr>
          <a:p>
            <a:endParaRPr b="0" lang="de-DE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" name="" descr=""/>
          <p:cNvPicPr/>
          <p:nvPr/>
        </p:nvPicPr>
        <p:blipFill>
          <a:blip r:embed="rId2"/>
          <a:stretch/>
        </p:blipFill>
        <p:spPr>
          <a:xfrm>
            <a:off x="952560" y="1409760"/>
            <a:ext cx="22479120" cy="8001000"/>
          </a:xfrm>
          <a:prstGeom prst="rect">
            <a:avLst/>
          </a:prstGeom>
          <a:ln w="25560">
            <a:solidFill>
              <a:srgbClr val="000000"/>
            </a:solidFill>
            <a:miter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de-DE" sz="4400" strike="noStrike" u="none">
                <a:solidFill>
                  <a:srgbClr val="000000"/>
                </a:solidFill>
                <a:uFillTx/>
                <a:latin typeface="Arial"/>
              </a:rPr>
              <a:t>Format des Titeltextes durch Klicken bearbeiten</a:t>
            </a:r>
            <a:endParaRPr b="0" lang="de-DE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trike="noStrike" u="none">
                <a:solidFill>
                  <a:srgbClr val="000000"/>
                </a:solidFill>
                <a:uFillTx/>
                <a:latin typeface="Arial"/>
              </a:rPr>
              <a:t>Format des Gliederungstextes durch Klicken bearbeiten</a:t>
            </a:r>
            <a:endParaRPr b="0" lang="de-DE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trike="noStrike" u="none">
                <a:solidFill>
                  <a:srgbClr val="000000"/>
                </a:solidFill>
                <a:uFillTx/>
                <a:latin typeface="Arial"/>
              </a:rPr>
              <a:t>Zweite Gliederungsebene</a:t>
            </a:r>
            <a:endParaRPr b="0" lang="de-DE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trike="noStrike" u="none">
                <a:solidFill>
                  <a:srgbClr val="000000"/>
                </a:solidFill>
                <a:uFillTx/>
                <a:latin typeface="Arial"/>
              </a:rPr>
              <a:t>Dritte Gliederungsebene</a:t>
            </a:r>
            <a:endParaRPr b="0" lang="de-DE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Vierte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Fünfte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Sechste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Siebte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952560" y="13004640"/>
            <a:ext cx="22478760" cy="0"/>
          </a:xfrm>
          <a:prstGeom prst="line">
            <a:avLst/>
          </a:prstGeom>
          <a:ln w="76320">
            <a:solidFill>
              <a:srgbClr val="43434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28160" rIns="128160" tIns="-83160" bIns="-83160" anchor="t">
            <a:noAutofit/>
          </a:bodyPr>
          <a:p>
            <a:endParaRPr b="0" lang="de-DE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"/>
          <p:cNvSpPr/>
          <p:nvPr/>
        </p:nvSpPr>
        <p:spPr>
          <a:xfrm>
            <a:off x="952560" y="711360"/>
            <a:ext cx="22478760" cy="0"/>
          </a:xfrm>
          <a:prstGeom prst="line">
            <a:avLst/>
          </a:prstGeom>
          <a:ln w="12600">
            <a:solidFill>
              <a:srgbClr val="43434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6120" rIns="96120" tIns="-51120" bIns="-51120" anchor="t">
            <a:noAutofit/>
          </a:bodyPr>
          <a:p>
            <a:endParaRPr b="0" lang="de-DE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de-DE" sz="4400" strike="noStrike" u="none">
                <a:solidFill>
                  <a:srgbClr val="000000"/>
                </a:solidFill>
                <a:uFillTx/>
                <a:latin typeface="Arial"/>
              </a:rPr>
              <a:t>Format des Titeltextes durch Klicken bearbeiten</a:t>
            </a:r>
            <a:endParaRPr b="0" lang="de-DE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trike="noStrike" u="none">
                <a:solidFill>
                  <a:srgbClr val="000000"/>
                </a:solidFill>
                <a:uFillTx/>
                <a:latin typeface="Arial"/>
              </a:rPr>
              <a:t>Format des Gliederungstextes durch Klicken bearbeiten</a:t>
            </a:r>
            <a:endParaRPr b="0" lang="de-DE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trike="noStrike" u="none">
                <a:solidFill>
                  <a:srgbClr val="000000"/>
                </a:solidFill>
                <a:uFillTx/>
                <a:latin typeface="Arial"/>
              </a:rPr>
              <a:t>Zweite Gliederungsebene</a:t>
            </a:r>
            <a:endParaRPr b="0" lang="de-DE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trike="noStrike" u="none">
                <a:solidFill>
                  <a:srgbClr val="000000"/>
                </a:solidFill>
                <a:uFillTx/>
                <a:latin typeface="Arial"/>
              </a:rPr>
              <a:t>Dritte Gliederungsebene</a:t>
            </a:r>
            <a:endParaRPr b="0" lang="de-DE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Vierte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Fünfte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Sechste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Siebte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"/>
          <p:cNvSpPr/>
          <p:nvPr/>
        </p:nvSpPr>
        <p:spPr>
          <a:xfrm>
            <a:off x="952560" y="13004640"/>
            <a:ext cx="22478760" cy="0"/>
          </a:xfrm>
          <a:prstGeom prst="line">
            <a:avLst/>
          </a:prstGeom>
          <a:ln w="76320">
            <a:solidFill>
              <a:srgbClr val="43434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28160" rIns="128160" tIns="-83160" bIns="-83160" anchor="t">
            <a:noAutofit/>
          </a:bodyPr>
          <a:p>
            <a:endParaRPr b="0" lang="de-DE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"/>
          <p:cNvSpPr/>
          <p:nvPr/>
        </p:nvSpPr>
        <p:spPr>
          <a:xfrm>
            <a:off x="952560" y="711360"/>
            <a:ext cx="22478760" cy="0"/>
          </a:xfrm>
          <a:prstGeom prst="line">
            <a:avLst/>
          </a:prstGeom>
          <a:ln w="12600">
            <a:solidFill>
              <a:srgbClr val="43434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6120" rIns="96120" tIns="-51120" bIns="-51120" anchor="t">
            <a:noAutofit/>
          </a:bodyPr>
          <a:p>
            <a:endParaRPr b="0" lang="de-DE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"/>
          <p:cNvSpPr/>
          <p:nvPr/>
        </p:nvSpPr>
        <p:spPr>
          <a:xfrm>
            <a:off x="952560" y="3619440"/>
            <a:ext cx="22478760" cy="0"/>
          </a:xfrm>
          <a:prstGeom prst="line">
            <a:avLst/>
          </a:prstGeom>
          <a:ln w="12600">
            <a:solidFill>
              <a:srgbClr val="43434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6120" rIns="96120" tIns="-51120" bIns="-51120" anchor="t">
            <a:noAutofit/>
          </a:bodyPr>
          <a:p>
            <a:endParaRPr b="0" lang="de-DE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4" name="" descr=""/>
          <p:cNvPicPr/>
          <p:nvPr/>
        </p:nvPicPr>
        <p:blipFill>
          <a:blip r:embed="rId2"/>
          <a:stretch/>
        </p:blipFill>
        <p:spPr>
          <a:xfrm>
            <a:off x="987120" y="4211280"/>
            <a:ext cx="10744200" cy="7772400"/>
          </a:xfrm>
          <a:prstGeom prst="rect">
            <a:avLst/>
          </a:prstGeom>
          <a:ln w="25560">
            <a:solidFill>
              <a:srgbClr val="000000"/>
            </a:solidFill>
            <a:miter/>
          </a:ln>
        </p:spPr>
      </p:pic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de-DE" sz="4400" strike="noStrike" u="none">
                <a:solidFill>
                  <a:srgbClr val="000000"/>
                </a:solidFill>
                <a:uFillTx/>
                <a:latin typeface="Arial"/>
              </a:rPr>
              <a:t>Format des Titeltextes durch Klicken bearbeiten</a:t>
            </a:r>
            <a:endParaRPr b="0" lang="de-DE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trike="noStrike" u="none">
                <a:solidFill>
                  <a:srgbClr val="000000"/>
                </a:solidFill>
                <a:uFillTx/>
                <a:latin typeface="Arial"/>
              </a:rPr>
              <a:t>Format des Gliederungstextes durch Klicken bearbeiten</a:t>
            </a:r>
            <a:endParaRPr b="0" lang="de-DE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trike="noStrike" u="none">
                <a:solidFill>
                  <a:srgbClr val="000000"/>
                </a:solidFill>
                <a:uFillTx/>
                <a:latin typeface="Arial"/>
              </a:rPr>
              <a:t>Zweite Gliederungsebene</a:t>
            </a:r>
            <a:endParaRPr b="0" lang="de-DE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trike="noStrike" u="none">
                <a:solidFill>
                  <a:srgbClr val="000000"/>
                </a:solidFill>
                <a:uFillTx/>
                <a:latin typeface="Arial"/>
              </a:rPr>
              <a:t>Dritte Gliederungsebene</a:t>
            </a:r>
            <a:endParaRPr b="0" lang="de-DE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Vierte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Fünfte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Sechste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Siebte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"/>
          <p:cNvSpPr/>
          <p:nvPr/>
        </p:nvSpPr>
        <p:spPr>
          <a:xfrm>
            <a:off x="952560" y="13004640"/>
            <a:ext cx="22478760" cy="0"/>
          </a:xfrm>
          <a:prstGeom prst="line">
            <a:avLst/>
          </a:prstGeom>
          <a:ln w="76320">
            <a:solidFill>
              <a:srgbClr val="43434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28160" rIns="128160" tIns="-83160" bIns="-83160" anchor="t">
            <a:noAutofit/>
          </a:bodyPr>
          <a:p>
            <a:endParaRPr b="0" lang="de-DE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" name=""/>
          <p:cNvSpPr/>
          <p:nvPr/>
        </p:nvSpPr>
        <p:spPr>
          <a:xfrm>
            <a:off x="952560" y="711360"/>
            <a:ext cx="22478760" cy="0"/>
          </a:xfrm>
          <a:prstGeom prst="line">
            <a:avLst/>
          </a:prstGeom>
          <a:ln w="12600">
            <a:solidFill>
              <a:srgbClr val="43434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6120" rIns="96120" tIns="-51120" bIns="-51120" anchor="t">
            <a:noAutofit/>
          </a:bodyPr>
          <a:p>
            <a:endParaRPr b="0" lang="de-DE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"/>
          <p:cNvSpPr/>
          <p:nvPr/>
        </p:nvSpPr>
        <p:spPr>
          <a:xfrm>
            <a:off x="952560" y="3619440"/>
            <a:ext cx="22478760" cy="0"/>
          </a:xfrm>
          <a:prstGeom prst="line">
            <a:avLst/>
          </a:prstGeom>
          <a:ln w="12600">
            <a:solidFill>
              <a:srgbClr val="43434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6120" rIns="96120" tIns="-51120" bIns="-51120" anchor="t">
            <a:noAutofit/>
          </a:bodyPr>
          <a:p>
            <a:endParaRPr b="0" lang="de-DE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de-DE" sz="4400" strike="noStrike" u="none">
                <a:solidFill>
                  <a:srgbClr val="000000"/>
                </a:solidFill>
                <a:uFillTx/>
                <a:latin typeface="Arial"/>
              </a:rPr>
              <a:t>Format des Titeltextes durch Klicken bearbeiten</a:t>
            </a:r>
            <a:endParaRPr b="0" lang="de-DE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trike="noStrike" u="none">
                <a:solidFill>
                  <a:srgbClr val="000000"/>
                </a:solidFill>
                <a:uFillTx/>
                <a:latin typeface="Arial"/>
              </a:rPr>
              <a:t>Format des Gliederungstextes durch Klicken bearbeiten</a:t>
            </a:r>
            <a:endParaRPr b="0" lang="de-DE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trike="noStrike" u="none">
                <a:solidFill>
                  <a:srgbClr val="000000"/>
                </a:solidFill>
                <a:uFillTx/>
                <a:latin typeface="Arial"/>
              </a:rPr>
              <a:t>Zweite Gliederungsebene</a:t>
            </a:r>
            <a:endParaRPr b="0" lang="de-DE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trike="noStrike" u="none">
                <a:solidFill>
                  <a:srgbClr val="000000"/>
                </a:solidFill>
                <a:uFillTx/>
                <a:latin typeface="Arial"/>
              </a:rPr>
              <a:t>Dritte Gliederungsebene</a:t>
            </a:r>
            <a:endParaRPr b="0" lang="de-DE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Vierte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Fünfte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Sechste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Siebte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"/>
          <p:cNvSpPr/>
          <p:nvPr/>
        </p:nvSpPr>
        <p:spPr>
          <a:xfrm>
            <a:off x="952560" y="13004640"/>
            <a:ext cx="22478760" cy="0"/>
          </a:xfrm>
          <a:prstGeom prst="line">
            <a:avLst/>
          </a:prstGeom>
          <a:ln w="76320">
            <a:solidFill>
              <a:srgbClr val="43434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28160" rIns="128160" tIns="-83160" bIns="-83160" anchor="t">
            <a:noAutofit/>
          </a:bodyPr>
          <a:p>
            <a:endParaRPr b="0" lang="de-DE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" name=""/>
          <p:cNvSpPr/>
          <p:nvPr/>
        </p:nvSpPr>
        <p:spPr>
          <a:xfrm>
            <a:off x="952560" y="711360"/>
            <a:ext cx="22478760" cy="0"/>
          </a:xfrm>
          <a:prstGeom prst="line">
            <a:avLst/>
          </a:prstGeom>
          <a:ln w="12600">
            <a:solidFill>
              <a:srgbClr val="43434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6120" rIns="96120" tIns="-51120" bIns="-51120" anchor="t">
            <a:noAutofit/>
          </a:bodyPr>
          <a:p>
            <a:endParaRPr b="0" lang="de-DE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"/>
          <p:cNvSpPr/>
          <p:nvPr/>
        </p:nvSpPr>
        <p:spPr>
          <a:xfrm>
            <a:off x="952560" y="3619440"/>
            <a:ext cx="22494600" cy="0"/>
          </a:xfrm>
          <a:prstGeom prst="line">
            <a:avLst/>
          </a:prstGeom>
          <a:ln w="12600">
            <a:solidFill>
              <a:srgbClr val="43434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6120" rIns="96120" tIns="-51120" bIns="-51120" anchor="t">
            <a:noAutofit/>
          </a:bodyPr>
          <a:p>
            <a:endParaRPr b="0" lang="de-DE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de-DE" sz="4400" strike="noStrike" u="none">
                <a:solidFill>
                  <a:srgbClr val="000000"/>
                </a:solidFill>
                <a:uFillTx/>
                <a:latin typeface="Arial"/>
              </a:rPr>
              <a:t>Format des Titeltextes durch Klicken bearbeiten</a:t>
            </a:r>
            <a:endParaRPr b="0" lang="de-DE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trike="noStrike" u="none">
                <a:solidFill>
                  <a:srgbClr val="000000"/>
                </a:solidFill>
                <a:uFillTx/>
                <a:latin typeface="Arial"/>
              </a:rPr>
              <a:t>Format des Gliederungstextes durch Klicken bearbeiten</a:t>
            </a:r>
            <a:endParaRPr b="0" lang="de-DE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trike="noStrike" u="none">
                <a:solidFill>
                  <a:srgbClr val="000000"/>
                </a:solidFill>
                <a:uFillTx/>
                <a:latin typeface="Arial"/>
              </a:rPr>
              <a:t>Zweite Gliederungsebene</a:t>
            </a:r>
            <a:endParaRPr b="0" lang="de-DE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trike="noStrike" u="none">
                <a:solidFill>
                  <a:srgbClr val="000000"/>
                </a:solidFill>
                <a:uFillTx/>
                <a:latin typeface="Arial"/>
              </a:rPr>
              <a:t>Dritte Gliederungsebene</a:t>
            </a:r>
            <a:endParaRPr b="0" lang="de-DE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Vierte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Fünfte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Sechste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trike="noStrike" u="none">
                <a:solidFill>
                  <a:srgbClr val="000000"/>
                </a:solidFill>
                <a:uFillTx/>
                <a:latin typeface="Arial"/>
              </a:rPr>
              <a:t>Siebte Gliederungsebene</a:t>
            </a:r>
            <a:endParaRPr b="0" lang="de-DE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"/>
          <p:cNvSpPr txBox="1"/>
          <p:nvPr/>
        </p:nvSpPr>
        <p:spPr>
          <a:xfrm>
            <a:off x="952560" y="9982080"/>
            <a:ext cx="22479120" cy="1574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rmAutofit fontScale="92500" lnSpcReduction="9999"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Staatsformen in der Antike &amp; heute 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"/>
          <p:cNvSpPr txBox="1"/>
          <p:nvPr/>
        </p:nvSpPr>
        <p:spPr>
          <a:xfrm>
            <a:off x="952560" y="11620440"/>
            <a:ext cx="22479120" cy="1181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lnSpcReduction="9999"/>
          </a:bodyPr>
          <a:p>
            <a:pPr>
              <a:lnSpc>
                <a:spcPct val="120000"/>
              </a:lnSpc>
            </a:pPr>
            <a:r>
              <a:rPr b="0" lang="de-DE" sz="32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„</a:t>
            </a:r>
            <a:r>
              <a:rPr b="0" lang="de-DE" sz="32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Demokratie in der Antike und heute </a:t>
            </a:r>
            <a:endParaRPr b="0" lang="de-DE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20000"/>
              </a:lnSpc>
            </a:pPr>
            <a:r>
              <a:rPr b="0" lang="de-DE" sz="32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von: Malia &amp; Elisa</a:t>
            </a:r>
            <a:endParaRPr b="0" lang="de-DE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9" name="" descr=""/>
          <p:cNvPicPr/>
          <p:nvPr/>
        </p:nvPicPr>
        <p:blipFill>
          <a:blip r:embed="rId1"/>
          <a:stretch/>
        </p:blipFill>
        <p:spPr>
          <a:xfrm>
            <a:off x="952560" y="1409760"/>
            <a:ext cx="22482720" cy="7990560"/>
          </a:xfrm>
          <a:prstGeom prst="rect">
            <a:avLst/>
          </a:prstGeom>
          <a:ln w="25560">
            <a:solidFill>
              <a:srgbClr val="000000"/>
            </a:solidFill>
            <a:miter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"/>
          <p:cNvSpPr txBox="1"/>
          <p:nvPr/>
        </p:nvSpPr>
        <p:spPr>
          <a:xfrm>
            <a:off x="952560" y="5435640"/>
            <a:ext cx="22479120" cy="2857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Vergleich der Staatsformen mit der heutigen Demokratie 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"/>
          <p:cNvSpPr txBox="1"/>
          <p:nvPr/>
        </p:nvSpPr>
        <p:spPr>
          <a:xfrm>
            <a:off x="952560" y="838080"/>
            <a:ext cx="22479120" cy="2679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Römische Republik / heutige Demokratie (Rom)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52" name=""/>
          <p:cNvGraphicFramePr/>
          <p:nvPr/>
        </p:nvGraphicFramePr>
        <p:xfrm>
          <a:off x="933840" y="3599280"/>
          <a:ext cx="22713840" cy="9374760"/>
        </p:xfrm>
        <a:graphic>
          <a:graphicData uri="http://schemas.openxmlformats.org/drawingml/2006/table">
            <a:tbl>
              <a:tblPr/>
              <a:tblGrid>
                <a:gridCol w="7571160"/>
                <a:gridCol w="7571160"/>
                <a:gridCol w="7571520"/>
              </a:tblGrid>
              <a:tr h="187488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7488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7488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7488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7524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"/>
          <p:cNvSpPr txBox="1"/>
          <p:nvPr/>
        </p:nvSpPr>
        <p:spPr>
          <a:xfrm>
            <a:off x="952560" y="838080"/>
            <a:ext cx="22479120" cy="2679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Die griechische Diktatur /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Heutige Demokratie (Athen)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54" name=""/>
          <p:cNvGraphicFramePr/>
          <p:nvPr/>
        </p:nvGraphicFramePr>
        <p:xfrm>
          <a:off x="952560" y="3638520"/>
          <a:ext cx="22853880" cy="9321840"/>
        </p:xfrm>
        <a:graphic>
          <a:graphicData uri="http://schemas.openxmlformats.org/drawingml/2006/table">
            <a:tbl>
              <a:tblPr/>
              <a:tblGrid>
                <a:gridCol w="7617960"/>
                <a:gridCol w="7617960"/>
                <a:gridCol w="7617960"/>
              </a:tblGrid>
              <a:tr h="186408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6408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6408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6408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6552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"/>
          <p:cNvSpPr txBox="1"/>
          <p:nvPr/>
        </p:nvSpPr>
        <p:spPr>
          <a:xfrm>
            <a:off x="952560" y="838080"/>
            <a:ext cx="22479120" cy="2679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Die römische Diktatur / heutige Demokratie (Rom)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56" name=""/>
          <p:cNvGraphicFramePr/>
          <p:nvPr/>
        </p:nvGraphicFramePr>
        <p:xfrm>
          <a:off x="1039320" y="3638520"/>
          <a:ext cx="22818240" cy="9220320"/>
        </p:xfrm>
        <a:graphic>
          <a:graphicData uri="http://schemas.openxmlformats.org/drawingml/2006/table">
            <a:tbl>
              <a:tblPr/>
              <a:tblGrid>
                <a:gridCol w="7606080"/>
                <a:gridCol w="7606080"/>
                <a:gridCol w="7606080"/>
              </a:tblGrid>
              <a:tr h="184392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4392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4392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4392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4464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"/>
          <p:cNvSpPr txBox="1"/>
          <p:nvPr/>
        </p:nvSpPr>
        <p:spPr>
          <a:xfrm>
            <a:off x="952560" y="838080"/>
            <a:ext cx="22479120" cy="2679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Römisches Kaiserreich / heutige Demokratie (Rom)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58" name=""/>
          <p:cNvGraphicFramePr/>
          <p:nvPr/>
        </p:nvGraphicFramePr>
        <p:xfrm>
          <a:off x="952560" y="4267080"/>
          <a:ext cx="22507560" cy="9010800"/>
        </p:xfrm>
        <a:graphic>
          <a:graphicData uri="http://schemas.openxmlformats.org/drawingml/2006/table">
            <a:tbl>
              <a:tblPr/>
              <a:tblGrid>
                <a:gridCol w="7502400"/>
                <a:gridCol w="7502400"/>
                <a:gridCol w="7502760"/>
              </a:tblGrid>
              <a:tr h="180216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0216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0216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0216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0216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"/>
          <p:cNvSpPr txBox="1"/>
          <p:nvPr/>
        </p:nvSpPr>
        <p:spPr>
          <a:xfrm>
            <a:off x="952560" y="838080"/>
            <a:ext cx="22479120" cy="2679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Demokratie in den Poleis /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Heutige Demokratie (Athen)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60" name=""/>
          <p:cNvGraphicFramePr/>
          <p:nvPr/>
        </p:nvGraphicFramePr>
        <p:xfrm>
          <a:off x="829440" y="3638520"/>
          <a:ext cx="22905360" cy="9381240"/>
        </p:xfrm>
        <a:graphic>
          <a:graphicData uri="http://schemas.openxmlformats.org/drawingml/2006/table">
            <a:tbl>
              <a:tblPr/>
              <a:tblGrid>
                <a:gridCol w="7634880"/>
                <a:gridCol w="7634880"/>
                <a:gridCol w="7635600"/>
              </a:tblGrid>
              <a:tr h="187596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7596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7596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7596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  <a:tr h="1877400"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  <a:tc>
                  <a:txBody>
                    <a:bodyPr lIns="50760" rIns="50760" tIns="50760" bIns="50760" anchor="ctr" anchorCtr="1">
                      <a:noAutofit/>
                    </a:bodyPr>
                    <a:p>
                      <a:endParaRPr b="0" lang="de-DE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ctr" marL="50760" marR="50760">
                    <a:lnL w="720">
                      <a:solidFill>
                        <a:srgbClr val="000000"/>
                      </a:solidFill>
                      <a:prstDash val="solid"/>
                    </a:lnL>
                    <a:lnR w="720">
                      <a:solidFill>
                        <a:srgbClr val="000000"/>
                      </a:solidFill>
                      <a:prstDash val="solid"/>
                    </a:lnR>
                    <a:lnT w="720">
                      <a:solidFill>
                        <a:srgbClr val="000000"/>
                      </a:solidFill>
                      <a:prstDash val="solid"/>
                    </a:lnT>
                    <a:lnB w="720">
                      <a:solidFill>
                        <a:srgbClr val="000000"/>
                      </a:solidFill>
                      <a:prstDash val="solid"/>
                    </a:lnB>
                    <a:solidFill>
                      <a:srgbClr val="e7e3d2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"/>
          <p:cNvSpPr txBox="1"/>
          <p:nvPr/>
        </p:nvSpPr>
        <p:spPr>
          <a:xfrm>
            <a:off x="952560" y="838080"/>
            <a:ext cx="22479120" cy="2679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Fazit (rom) 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"/>
          <p:cNvSpPr txBox="1"/>
          <p:nvPr/>
        </p:nvSpPr>
        <p:spPr>
          <a:xfrm>
            <a:off x="952560" y="4267080"/>
            <a:ext cx="22479120" cy="8051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1800" strike="noStrike" u="none">
                <a:solidFill>
                  <a:srgbClr val="000000"/>
                </a:solidFill>
                <a:uFillTx/>
                <a:latin typeface="Arial"/>
              </a:rPr>
              <a:t> </a:t>
            </a:r>
            <a:endParaRPr b="0" lang="de-DE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Im Laufe der Geschichte gab es viele Veränderungen der Staatsform in Rom bzw. Italien: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Zuerst war Rom eine Republik, veränderte sich schlagartig zur Diktatur und wurde dann (wieder und auch) zum Schluss zu einem Kaiserreich.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Das römische Reich erstreckte sich über fast den gesamten Mittelmeerraum bisin Asien. Das hat sich während der Zeit kaum geändert.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63" name="" descr=""/>
          <p:cNvPicPr/>
          <p:nvPr/>
        </p:nvPicPr>
        <p:blipFill>
          <a:blip r:embed="rId1"/>
          <a:stretch/>
        </p:blipFill>
        <p:spPr>
          <a:xfrm>
            <a:off x="11381760" y="1433880"/>
            <a:ext cx="10612440" cy="4838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"/>
          <p:cNvSpPr txBox="1"/>
          <p:nvPr/>
        </p:nvSpPr>
        <p:spPr>
          <a:xfrm>
            <a:off x="952560" y="838080"/>
            <a:ext cx="22479120" cy="2679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Fazit (Athen)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"/>
          <p:cNvSpPr txBox="1"/>
          <p:nvPr/>
        </p:nvSpPr>
        <p:spPr>
          <a:xfrm>
            <a:off x="952560" y="4267080"/>
            <a:ext cx="22479120" cy="8051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Auch in Athen bzw. Griechenland wechselten sich die Staatsformen ab;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Zuerst herrschte in Athen die Schreckensherrschaft des Peisistratos gefolgt von der seiner Söhne, doch schließlich hatte auch diese Zeit ein Ende und die  Poleis haben sich zu einer Demokratie zusammengeschlossen.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66" name="" descr=""/>
          <p:cNvPicPr/>
          <p:nvPr/>
        </p:nvPicPr>
        <p:blipFill>
          <a:blip r:embed="rId1"/>
          <a:stretch/>
        </p:blipFill>
        <p:spPr>
          <a:xfrm>
            <a:off x="14131080" y="966240"/>
            <a:ext cx="7043400" cy="5306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"/>
          <p:cNvSpPr txBox="1"/>
          <p:nvPr/>
        </p:nvSpPr>
        <p:spPr>
          <a:xfrm>
            <a:off x="952560" y="5435640"/>
            <a:ext cx="22479120" cy="2857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92500" lnSpcReduction="19999"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Wie haben sich die Staatsformen in Rom und Athen im laufe der Geschichte verändert?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"/>
          <p:cNvSpPr txBox="1"/>
          <p:nvPr/>
        </p:nvSpPr>
        <p:spPr>
          <a:xfrm>
            <a:off x="952560" y="838080"/>
            <a:ext cx="22479120" cy="2679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Themen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" name=""/>
          <p:cNvSpPr txBox="1"/>
          <p:nvPr/>
        </p:nvSpPr>
        <p:spPr>
          <a:xfrm>
            <a:off x="12687480" y="4114800"/>
            <a:ext cx="10744200" cy="7950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55000" lnSpcReduction="19999"/>
          </a:bodyPr>
          <a:p>
            <a:pPr marL="545040" indent="-545040">
              <a:spcBef>
                <a:spcPts val="4501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2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Republik:</a:t>
            </a:r>
            <a:endParaRPr b="0" lang="de-DE" sz="4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45040" indent="-545040">
              <a:spcBef>
                <a:spcPts val="4501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2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Römische Republik </a:t>
            </a:r>
            <a:endParaRPr b="0" lang="de-DE" sz="4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45040" indent="-545040">
              <a:spcBef>
                <a:spcPts val="4501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2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Diktatur:</a:t>
            </a:r>
            <a:endParaRPr b="0" lang="de-DE" sz="4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45040" indent="-545040">
              <a:spcBef>
                <a:spcPts val="4501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2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Griechische Diktatur </a:t>
            </a:r>
            <a:endParaRPr b="0" lang="de-DE" sz="4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45040" indent="-545040">
              <a:spcBef>
                <a:spcPts val="4501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2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Römische Diktatur </a:t>
            </a:r>
            <a:endParaRPr b="0" lang="de-DE" sz="4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45040" indent="-545040">
              <a:spcBef>
                <a:spcPts val="4501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2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Monarchie:</a:t>
            </a:r>
            <a:endParaRPr b="0" lang="de-DE" sz="4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45040" indent="-545040">
              <a:spcBef>
                <a:spcPts val="4501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2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Römisches Kaiserreich </a:t>
            </a:r>
            <a:endParaRPr b="0" lang="de-DE" sz="4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45040" indent="-545040">
              <a:spcBef>
                <a:spcPts val="4501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2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Demokratie:</a:t>
            </a:r>
            <a:endParaRPr b="0" lang="de-DE" sz="4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45040" indent="-545040">
              <a:spcBef>
                <a:spcPts val="4501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2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Demokratie in den griechischen Polies</a:t>
            </a:r>
            <a:endParaRPr b="0" lang="de-DE" sz="4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45040" indent="-545040">
              <a:spcBef>
                <a:spcPts val="4501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2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heutige Demokratie </a:t>
            </a:r>
            <a:endParaRPr b="0" lang="de-DE" sz="4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45040" indent="-545040">
              <a:spcBef>
                <a:spcPts val="4501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2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Vergleich</a:t>
            </a:r>
            <a:endParaRPr b="0" lang="de-DE" sz="4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3" name="" descr=""/>
          <p:cNvPicPr/>
          <p:nvPr/>
        </p:nvPicPr>
        <p:blipFill>
          <a:blip r:embed="rId1"/>
          <a:stretch/>
        </p:blipFill>
        <p:spPr>
          <a:xfrm>
            <a:off x="987120" y="4211280"/>
            <a:ext cx="10744200" cy="7772400"/>
          </a:xfrm>
          <a:prstGeom prst="rect">
            <a:avLst/>
          </a:prstGeom>
          <a:ln w="25560">
            <a:solidFill>
              <a:srgbClr val="000000"/>
            </a:solidFill>
            <a:miter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"/>
          <p:cNvSpPr txBox="1"/>
          <p:nvPr/>
        </p:nvSpPr>
        <p:spPr>
          <a:xfrm>
            <a:off x="952560" y="5435640"/>
            <a:ext cx="22479120" cy="2857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Vorstellungen der Staatsformen 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"/>
          <p:cNvSpPr txBox="1"/>
          <p:nvPr/>
        </p:nvSpPr>
        <p:spPr>
          <a:xfrm>
            <a:off x="952560" y="838080"/>
            <a:ext cx="22479120" cy="2679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Die römische Republik 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"/>
          <p:cNvSpPr txBox="1"/>
          <p:nvPr/>
        </p:nvSpPr>
        <p:spPr>
          <a:xfrm>
            <a:off x="952560" y="4267080"/>
            <a:ext cx="22479120" cy="8051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62500" lnSpcReduction="19999"/>
          </a:bodyPr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Herrscher: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Der Senat (einflussreiche Adelige), Konsuln (Beamte) und Volksversammlung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Rechte des Volkes: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Stimmrecht; Bürger dürfen in Volksversammlungen über wichtige Entscheidungen abstimmen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Gesetzgebung; Das Volk erlangte durch Volksbeschlüsse, Gesetze zu erlassen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Dauer: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Knapp 500 Jahre; von 509 v. Chr.. bis 27 v. Chr.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Ort: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Ursprünglich am Fluss Tiber bei Rom, bis schließlich fast über den gesamten Mittelmeerraum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16921440" y="6346080"/>
            <a:ext cx="5239440" cy="5972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"/>
          <p:cNvSpPr txBox="1"/>
          <p:nvPr/>
        </p:nvSpPr>
        <p:spPr>
          <a:xfrm>
            <a:off x="952560" y="838080"/>
            <a:ext cx="22479120" cy="2679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Die griechische Diktatur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" name=""/>
          <p:cNvSpPr txBox="1"/>
          <p:nvPr/>
        </p:nvSpPr>
        <p:spPr>
          <a:xfrm>
            <a:off x="952560" y="4267080"/>
            <a:ext cx="22479120" cy="8051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62500" lnSpcReduction="19999"/>
          </a:bodyPr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Die Zeit der Tyrannis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Herrscher: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Familienherrschaft (</a:t>
            </a:r>
            <a:r>
              <a:rPr b="0" lang="de-DE" sz="4600" strike="noStrike" u="sng">
                <a:solidFill>
                  <a:srgbClr val="5f5f5f"/>
                </a:solidFill>
                <a:uFillTx/>
                <a:latin typeface="GillSans"/>
                <a:ea typeface="GillSans"/>
              </a:rPr>
              <a:t>Peisistratos</a:t>
            </a: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), erst Vater, dann Söhne (</a:t>
            </a:r>
            <a:r>
              <a:rPr b="0" lang="de-DE" sz="4600" strike="noStrike" u="sng">
                <a:solidFill>
                  <a:srgbClr val="5f5f5f"/>
                </a:solidFill>
                <a:uFillTx/>
                <a:latin typeface="GillSans"/>
                <a:ea typeface="GillSans"/>
              </a:rPr>
              <a:t>Hippias und Hipparchos)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Rechte des Volkes: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Kein Mitbestimmungsrecht, bessere Bedingungen für Arme, völliger verlustust von Meinungsfreiheit und persönlicher Sicherheit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Dauer: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Ca.50 Jahre;  Vater: ca. 34 Jahre (mit Unterbrechungen), Söhne: 17 Jahre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Ort: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Athen und Region Attika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14738040" y="9171360"/>
            <a:ext cx="8273880" cy="3657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"/>
          <p:cNvSpPr txBox="1"/>
          <p:nvPr/>
        </p:nvSpPr>
        <p:spPr>
          <a:xfrm>
            <a:off x="952560" y="838080"/>
            <a:ext cx="22479120" cy="2679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Die Römische Diktatur 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2" name=""/>
          <p:cNvSpPr txBox="1"/>
          <p:nvPr/>
        </p:nvSpPr>
        <p:spPr>
          <a:xfrm>
            <a:off x="952560" y="4267080"/>
            <a:ext cx="22479120" cy="8051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62500" lnSpcReduction="19999"/>
          </a:bodyPr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Zur Bewältigung extremer Krisen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Herrscher: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Caesar (Größter Diktator), Sulla, Cincinnatus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Rechte des Volkes: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Volksversammlungen verloren ihre Macht, schutzlos dem Staat ausgesetzt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Dauer: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Etwa 460 Jahre;  von 500 v. Chr. bis 44 v. Chr.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Ort: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Rom und Umgebung, sowie das ganze Reich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14528520" y="7584120"/>
            <a:ext cx="8691480" cy="4925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"/>
          <p:cNvSpPr txBox="1"/>
          <p:nvPr/>
        </p:nvSpPr>
        <p:spPr>
          <a:xfrm>
            <a:off x="952560" y="838080"/>
            <a:ext cx="22479120" cy="2679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Römisches Kaiserreich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" name=""/>
          <p:cNvSpPr txBox="1"/>
          <p:nvPr/>
        </p:nvSpPr>
        <p:spPr>
          <a:xfrm>
            <a:off x="952560" y="4267080"/>
            <a:ext cx="22479120" cy="8051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85000" lnSpcReduction="19999"/>
          </a:bodyPr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Herrscher/ Kaiser: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Augustus, Trajan, Hadrian, Markus Aurelius, Konstantin der Große, Nero, Caligula, Commodus, …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Rechte des Volkes: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Verlust der Mitbestimmung, starker Schutz vor Folter, freier Eintritt zu Massenunterhaltungen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Dauer: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503 Jahre;  von 27 v. Chr. bis 476 n. Chr.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Ort: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Mittelmeerraum bis zu Teiles Asiens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6" name="" descr=""/>
          <p:cNvPicPr/>
          <p:nvPr/>
        </p:nvPicPr>
        <p:blipFill>
          <a:blip r:embed="rId1"/>
          <a:stretch/>
        </p:blipFill>
        <p:spPr>
          <a:xfrm>
            <a:off x="11904120" y="8322840"/>
            <a:ext cx="8170560" cy="4596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bf2d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"/>
          <p:cNvSpPr txBox="1"/>
          <p:nvPr/>
        </p:nvSpPr>
        <p:spPr>
          <a:xfrm>
            <a:off x="952560" y="838080"/>
            <a:ext cx="22479120" cy="2679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</a:pPr>
            <a:r>
              <a:rPr b="0" lang="de-DE" sz="9000" strike="noStrike" u="none" cap="all">
                <a:solidFill>
                  <a:srgbClr val="5f5f5f"/>
                </a:solidFill>
                <a:uFillTx/>
                <a:latin typeface="Optima-Regular"/>
                <a:ea typeface="Optima-Regular"/>
              </a:rPr>
              <a:t>Demokratie in den griechischen Poleis</a:t>
            </a:r>
            <a:endParaRPr b="0" lang="de-DE" sz="9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"/>
          <p:cNvSpPr txBox="1"/>
          <p:nvPr/>
        </p:nvSpPr>
        <p:spPr>
          <a:xfrm>
            <a:off x="952560" y="4267080"/>
            <a:ext cx="22479120" cy="8051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40000" lnSpcReduction="19999"/>
          </a:bodyPr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Herrscher: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Das Volk war „der Herrscher“, jeden Tag wurde jemand anderes per Los gewählt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In jeder Polis wurde ein Herrscher gewählt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Rechte des Volkes: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Nur freie, erwachsene Männer, die militärisch aktiv waren, konnte die vollen Rechte genießen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In jeder Poleis andere Rechte, da andere Herrscher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Dauer: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Knapp 180 Jahre, aber mit Unterbrechungen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1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Ort: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596520" indent="-596520">
              <a:spcBef>
                <a:spcPts val="5899"/>
              </a:spcBef>
              <a:buClr>
                <a:srgbClr val="000000"/>
              </a:buClr>
              <a:buSzPct val="45000"/>
              <a:buFont typeface=""/>
              <a:buChar char=""/>
            </a:pPr>
            <a:r>
              <a:rPr b="0" lang="de-DE" sz="4600" strike="noStrike" u="none">
                <a:solidFill>
                  <a:srgbClr val="5f5f5f"/>
                </a:solidFill>
                <a:uFillTx/>
                <a:latin typeface="GillSans"/>
                <a:ea typeface="GillSans"/>
              </a:rPr>
              <a:t>Athen, rund um das Mittelmeer und das Schwarze Meer </a:t>
            </a:r>
            <a:endParaRPr b="0" lang="de-DE" sz="4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9" name="" descr=""/>
          <p:cNvPicPr/>
          <p:nvPr/>
        </p:nvPicPr>
        <p:blipFill>
          <a:blip r:embed="rId1"/>
          <a:stretch/>
        </p:blipFill>
        <p:spPr>
          <a:xfrm>
            <a:off x="15040800" y="6159600"/>
            <a:ext cx="8175600" cy="6159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LibreOffice/24.8.0.3$Windows_X86_64 LibreOffice_project/0bdf1299c94fe897b119f97f3c613e9dca6be583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de-DE</dc:language>
  <cp:lastModifiedBy/>
  <cp:revision>0</cp:revision>
  <dc:subject/>
  <dc:title/>
</cp:coreProperties>
</file>